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64" r:id="rId4"/>
    <p:sldId id="258" r:id="rId5"/>
    <p:sldId id="259" r:id="rId6"/>
    <p:sldId id="262" r:id="rId7"/>
    <p:sldId id="260" r:id="rId8"/>
    <p:sldId id="263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F670B-2AA2-4D2D-AF73-E6CF1DFC3749}" type="datetimeFigureOut">
              <a:rPr lang="en-CA" smtClean="0"/>
              <a:t>2019-03-27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A2111-EB16-4AAE-AA61-DE231E19AFC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8887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A2111-EB16-4AAE-AA61-DE231E19AFC2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8245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 smtClean="0">
                <a:latin typeface="Times New Roman" pitchFamily="18" charset="0"/>
                <a:cs typeface="Times New Roman" pitchFamily="18" charset="0"/>
              </a:rPr>
              <a:t>The kingdom of Babylonia, about four millennia ago, prospered and thrived under his regime</a:t>
            </a:r>
            <a:r>
              <a:rPr lang="en-CA" sz="1200" dirty="0" smtClean="0">
                <a:latin typeface="+mn-lt"/>
                <a:cs typeface="+mn-cs"/>
              </a:rPr>
              <a:t>.</a:t>
            </a:r>
            <a:endParaRPr lang="en-CA" sz="1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A2111-EB16-4AAE-AA61-DE231E19AFC2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3532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1200" dirty="0" smtClean="0">
                <a:latin typeface="Times New Roman" pitchFamily="18" charset="0"/>
                <a:cs typeface="Times New Roman" pitchFamily="18" charset="0"/>
              </a:rPr>
              <a:t>The top side of the stele contains the carving of Babylonian god of justice, Shamash, handing over the law to Hammurabi. The inscriptions are on the lower part</a:t>
            </a:r>
            <a:r>
              <a:rPr lang="en-CA" sz="1200" baseline="0" dirty="0" smtClean="0">
                <a:latin typeface="Times New Roman" pitchFamily="18" charset="0"/>
                <a:cs typeface="Times New Roman" pitchFamily="18" charset="0"/>
              </a:rPr>
              <a:t> of the stone.</a:t>
            </a:r>
            <a:endParaRPr lang="en-CA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A2111-EB16-4AAE-AA61-DE231E19AFC2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8736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1200" kern="12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If she survives the ordeal, people say that she is innocent and the accuser is guilty of false accusation which is punishable by death. </a:t>
            </a:r>
            <a:endParaRPr lang="en-CA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A2111-EB16-4AAE-AA61-DE231E19AFC2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3280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BC12F-FDF5-49E5-BE4B-E3BCB6323874}" type="datetimeFigureOut">
              <a:rPr lang="en-CA" smtClean="0"/>
              <a:t>2019-03-27</a:t>
            </a:fld>
            <a:endParaRPr lang="en-C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0DE36-E24A-4BB3-8275-D0D9478AF770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BC12F-FDF5-49E5-BE4B-E3BCB6323874}" type="datetimeFigureOut">
              <a:rPr lang="en-CA" smtClean="0"/>
              <a:t>2019-03-27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0DE36-E24A-4BB3-8275-D0D9478AF77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BC12F-FDF5-49E5-BE4B-E3BCB6323874}" type="datetimeFigureOut">
              <a:rPr lang="en-CA" smtClean="0"/>
              <a:t>2019-03-27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0DE36-E24A-4BB3-8275-D0D9478AF770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BC12F-FDF5-49E5-BE4B-E3BCB6323874}" type="datetimeFigureOut">
              <a:rPr lang="en-CA" smtClean="0"/>
              <a:t>2019-03-27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0DE36-E24A-4BB3-8275-D0D9478AF77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BC12F-FDF5-49E5-BE4B-E3BCB6323874}" type="datetimeFigureOut">
              <a:rPr lang="en-CA" smtClean="0"/>
              <a:t>2019-03-27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0DE36-E24A-4BB3-8275-D0D9478AF77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BC12F-FDF5-49E5-BE4B-E3BCB6323874}" type="datetimeFigureOut">
              <a:rPr lang="en-CA" smtClean="0"/>
              <a:t>2019-03-27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0DE36-E24A-4BB3-8275-D0D9478AF77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BC12F-FDF5-49E5-BE4B-E3BCB6323874}" type="datetimeFigureOut">
              <a:rPr lang="en-CA" smtClean="0"/>
              <a:t>2019-03-27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0DE36-E24A-4BB3-8275-D0D9478AF77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BC12F-FDF5-49E5-BE4B-E3BCB6323874}" type="datetimeFigureOut">
              <a:rPr lang="en-CA" smtClean="0"/>
              <a:t>2019-03-27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0DE36-E24A-4BB3-8275-D0D9478AF77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BC12F-FDF5-49E5-BE4B-E3BCB6323874}" type="datetimeFigureOut">
              <a:rPr lang="en-CA" smtClean="0"/>
              <a:t>2019-03-27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6A0DE36-E24A-4BB3-8275-D0D9478AF770}" type="slidenum">
              <a:rPr lang="en-CA" smtClean="0"/>
              <a:t>‹#›</a:t>
            </a:fld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BC12F-FDF5-49E5-BE4B-E3BCB6323874}" type="datetimeFigureOut">
              <a:rPr lang="en-CA" smtClean="0"/>
              <a:t>2019-03-27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0DE36-E24A-4BB3-8275-D0D9478AF77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BC12F-FDF5-49E5-BE4B-E3BCB6323874}" type="datetimeFigureOut">
              <a:rPr lang="en-CA" smtClean="0"/>
              <a:t>2019-03-27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0DE36-E24A-4BB3-8275-D0D9478AF77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EFBC12F-FDF5-49E5-BE4B-E3BCB6323874}" type="datetimeFigureOut">
              <a:rPr lang="en-CA" smtClean="0"/>
              <a:t>2019-03-27</a:t>
            </a:fld>
            <a:endParaRPr lang="en-C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A0DE36-E24A-4BB3-8275-D0D9478AF770}" type="slidenum">
              <a:rPr lang="en-CA" smtClean="0"/>
              <a:t>‹#›</a:t>
            </a:fld>
            <a:endParaRPr lang="en-C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King Hammurabi and the Code of Hammurabi</a:t>
            </a:r>
            <a:br>
              <a:rPr lang="en-CA" dirty="0"/>
            </a:b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Introduction 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Introduction 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Ancient kings ruled with their people with heavy 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hands</a:t>
            </a: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They acted ruthlessly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to their 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subjects</a:t>
            </a: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However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, one king, Hammurabi ruled his people in a fair way. </a:t>
            </a:r>
            <a:endParaRPr lang="en-C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kingdom of Babylonia, about four millennia ago, prospered and thrived under his regime. </a:t>
            </a:r>
            <a:endParaRPr lang="en-C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King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Hammurabi’s ambition was to protect the weak and the vulnerable in his kingdom, and by so doing he taught his people how to exercise justice and righteousness. </a:t>
            </a:r>
            <a:endParaRPr lang="en-C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king’s success comes from the implementation of t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code of Hammurabi inscribes on a stone pillar, known as 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stele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  <a:p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Image of king Hammurabi 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762375" y="3115469"/>
            <a:ext cx="161925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1800" dirty="0">
                <a:latin typeface="Times New Roman" pitchFamily="18" charset="0"/>
                <a:cs typeface="Times New Roman" pitchFamily="18" charset="0"/>
              </a:rPr>
              <a:t>Biography of King Hammurabi</a:t>
            </a:r>
            <a:br>
              <a:rPr lang="en-CA" sz="1800" dirty="0">
                <a:latin typeface="Times New Roman" pitchFamily="18" charset="0"/>
                <a:cs typeface="Times New Roman" pitchFamily="18" charset="0"/>
              </a:rPr>
            </a:br>
            <a:endParaRPr lang="en-CA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King Hammurabi ruled the Babylonia kingdom for thirty years (1894- 1595 B.C). </a:t>
            </a:r>
            <a:endParaRPr lang="en-C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king’s family was a member of the Amorites which is a semi-nomadic tribe found in the western part of Syria. </a:t>
            </a:r>
            <a:endParaRPr lang="en-C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king’s name suggests that he valued the diversity of cultures. For instance, the word “</a:t>
            </a:r>
            <a:r>
              <a:rPr lang="en-CA" sz="2000" dirty="0" err="1">
                <a:latin typeface="Times New Roman" pitchFamily="18" charset="0"/>
                <a:cs typeface="Times New Roman" pitchFamily="18" charset="0"/>
              </a:rPr>
              <a:t>Hammu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” refers to “family” in the Amorite 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language</a:t>
            </a: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when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Hammurabi was in his thirtieth year on the throne, he started expanding the Babylonia kingdom along the valley of river Tigris and Euphrates. </a:t>
            </a:r>
            <a:endParaRPr lang="en-C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conquered empires like, Assyria, </a:t>
            </a:r>
            <a:r>
              <a:rPr lang="en-CA" sz="2000" dirty="0" err="1">
                <a:latin typeface="Times New Roman" pitchFamily="18" charset="0"/>
                <a:cs typeface="Times New Roman" pitchFamily="18" charset="0"/>
              </a:rPr>
              <a:t>Larsa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 and Mari for they stood his 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way</a:t>
            </a: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king used his military and political skills and irrigation project to manage his thousand subjects.  </a:t>
            </a:r>
          </a:p>
          <a:p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A Brief Description of the Hammurabi Code</a:t>
            </a:r>
            <a:br>
              <a:rPr lang="en-CA" sz="2000" dirty="0">
                <a:latin typeface="Times New Roman" pitchFamily="18" charset="0"/>
                <a:cs typeface="Times New Roman" pitchFamily="18" charset="0"/>
              </a:rPr>
            </a:b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The regime of King Hammurabi inscribed the Hammurabi’s code on a heavy slab of diorite. </a:t>
            </a: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The top side of the stele contains the carving of Babylonian god of justice, Shamash, handing over the law to Hammurabi. </a:t>
            </a: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The code of Hammurabi is a set of laws of retribution, which people refer to as “an eye for an eye” doctrine.</a:t>
            </a: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Although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the code of Hammurabi involved severe 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punishment it stated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that a person was innocent until proven guilty. </a:t>
            </a:r>
            <a:endParaRPr lang="en-C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law, however, touch ethical codes from the family level to professional and administrative 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law and describes the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kind of justice rendered to the three distinctive classes of people in Babylonia, i.e., propertied, freedmen and slaves.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Photo Of The Hammurabi Stele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C:\Users\TEMP\Downloads\Hammura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556792"/>
            <a:ext cx="3816424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The influence Hammurabi and his Code to the lives of Babylonians</a:t>
            </a:r>
            <a:br>
              <a:rPr lang="en-CA" sz="2000" dirty="0">
                <a:latin typeface="Times New Roman" pitchFamily="18" charset="0"/>
                <a:cs typeface="Times New Roman" pitchFamily="18" charset="0"/>
              </a:rPr>
            </a:b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Babylonian 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king served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and provided for the people of Babylonia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During that period many people referred to him as the “</a:t>
            </a:r>
            <a:r>
              <a:rPr lang="en-CA" sz="2000" dirty="0" err="1">
                <a:latin typeface="Times New Roman" pitchFamily="18" charset="0"/>
                <a:cs typeface="Times New Roman" pitchFamily="18" charset="0"/>
              </a:rPr>
              <a:t>Bani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000" dirty="0" err="1">
                <a:latin typeface="Times New Roman" pitchFamily="18" charset="0"/>
                <a:cs typeface="Times New Roman" pitchFamily="18" charset="0"/>
              </a:rPr>
              <a:t>matim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” which means: the builder of the land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.”</a:t>
            </a: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Hammurabi’s efforts amounted to one objective: to better the lives of his subject. </a:t>
            </a:r>
            <a:endParaRPr lang="en-C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The Babylonians lived in decent houses, and the entire kingdom looked magnificent due to the work of skilled engineers and architectures. </a:t>
            </a:r>
            <a:endParaRPr lang="en-C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The codes improved morality in the Babylonian community.</a:t>
            </a:r>
          </a:p>
          <a:p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For instance, when a person accuses a woman of committing adultery with other woman’s husband, the woman accused swims across a divine river. If she survives the ordeal, people say that she is innocent and the accuser is guilty of false accusation which is punishable by death.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A Photo of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n Accused Woman, about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e Thrown in a Divine River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123728" y="2060848"/>
            <a:ext cx="612068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The fall of The Kingdom of Babylonia</a:t>
            </a:r>
            <a:br>
              <a:rPr lang="en-CA" sz="2000" dirty="0">
                <a:latin typeface="Times New Roman" pitchFamily="18" charset="0"/>
                <a:cs typeface="Times New Roman" pitchFamily="18" charset="0"/>
              </a:rPr>
            </a:b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When Hammurabi died in 1749 BCE, his son tried to fight the invading enemies while preaching unity to all the regions under the umbrella of Babylon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Since king </a:t>
            </a:r>
            <a:r>
              <a:rPr lang="en-CA" sz="2000" dirty="0" err="1">
                <a:latin typeface="Times New Roman" pitchFamily="18" charset="0"/>
                <a:cs typeface="Times New Roman" pitchFamily="18" charset="0"/>
              </a:rPr>
              <a:t>Samsu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CA" sz="2000" dirty="0" err="1">
                <a:latin typeface="Times New Roman" pitchFamily="18" charset="0"/>
                <a:cs typeface="Times New Roman" pitchFamily="18" charset="0"/>
              </a:rPr>
              <a:t>Iluna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 was young and less experienced his efforts of mobilizing his people to unite and fight back the enemy failed. </a:t>
            </a:r>
            <a:endParaRPr lang="en-C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Hittites invade in 1595 BCE followed by the </a:t>
            </a:r>
            <a:r>
              <a:rPr lang="en-CA" sz="2000" dirty="0" err="1">
                <a:latin typeface="Times New Roman" pitchFamily="18" charset="0"/>
                <a:cs typeface="Times New Roman" pitchFamily="18" charset="0"/>
              </a:rPr>
              <a:t>Kassites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C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successful invasions destroyed the uniting bond between the regions of Babylonia. </a:t>
            </a:r>
            <a:endParaRPr lang="en-C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Therefore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, cities under Babylon city put demarcations and declared their autonomy. </a:t>
            </a:r>
            <a:endParaRPr lang="en-C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kingdom stumbled making it hard for Hammurabi’s successors to bring back </a:t>
            </a:r>
          </a:p>
          <a:p>
            <a:pPr>
              <a:buNone/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68</TotalTime>
  <Words>730</Words>
  <Application>Microsoft Office PowerPoint</Application>
  <PresentationFormat>On-screen Show (4:3)</PresentationFormat>
  <Paragraphs>51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</vt:lpstr>
      <vt:lpstr>Constantia</vt:lpstr>
      <vt:lpstr>Times New Roman</vt:lpstr>
      <vt:lpstr>Wingdings 2</vt:lpstr>
      <vt:lpstr>Flow</vt:lpstr>
      <vt:lpstr>King Hammurabi and the Code of Hammurabi </vt:lpstr>
      <vt:lpstr>Introduction </vt:lpstr>
      <vt:lpstr>Image of king Hammurabi </vt:lpstr>
      <vt:lpstr>Biography of King Hammurabi </vt:lpstr>
      <vt:lpstr>A Brief Description of the Hammurabi Code </vt:lpstr>
      <vt:lpstr>Photo Of The Hammurabi Stele</vt:lpstr>
      <vt:lpstr>The influence Hammurabi and his Code to the lives of Babylonians </vt:lpstr>
      <vt:lpstr>A Photo of an Accused Woman, about to be Thrown in a Divine River</vt:lpstr>
      <vt:lpstr>The fall of The Kingdom of Babylonia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King Hammurabi and the Code of Hammurabi</dc:title>
  <dc:creator>TECRA_M11</dc:creator>
  <cp:lastModifiedBy>vinny</cp:lastModifiedBy>
  <cp:revision>17</cp:revision>
  <dcterms:created xsi:type="dcterms:W3CDTF">2019-03-26T22:25:29Z</dcterms:created>
  <dcterms:modified xsi:type="dcterms:W3CDTF">2019-03-26T23:52:50Z</dcterms:modified>
</cp:coreProperties>
</file>